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lip Raj" initials="DR" lastIdx="1" clrIdx="0">
    <p:extLst>
      <p:ext uri="{19B8F6BF-5375-455C-9EA6-DF929625EA0E}">
        <p15:presenceInfo xmlns:p15="http://schemas.microsoft.com/office/powerpoint/2012/main" userId="1d7eddc2625b7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9T08:52:54.981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363411-6771-4E78-AA4A-D9B626F7F33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07E3E8-A493-4D41-AD22-0753BE3E45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Wi-Fi access point</a:t>
          </a:r>
        </a:p>
      </dgm:t>
    </dgm:pt>
    <dgm:pt modelId="{A3048411-B810-47A7-854A-9EE336358065}" type="parTrans" cxnId="{444623B9-EE62-40F1-B9AB-DEAD29407E3A}">
      <dgm:prSet/>
      <dgm:spPr/>
      <dgm:t>
        <a:bodyPr/>
        <a:lstStyle/>
        <a:p>
          <a:endParaRPr lang="en-US"/>
        </a:p>
      </dgm:t>
    </dgm:pt>
    <dgm:pt modelId="{424EEC37-25C1-477C-87F7-820DE31817E4}" type="sibTrans" cxnId="{444623B9-EE62-40F1-B9AB-DEAD29407E3A}">
      <dgm:prSet/>
      <dgm:spPr/>
      <dgm:t>
        <a:bodyPr/>
        <a:lstStyle/>
        <a:p>
          <a:endParaRPr lang="en-US"/>
        </a:p>
      </dgm:t>
    </dgm:pt>
    <dgm:pt modelId="{96A756F6-FD59-4C2C-8099-A68CD1802A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Raspberry Pi has a Wi-Fi chip which can be used to connect to the network</a:t>
          </a:r>
        </a:p>
      </dgm:t>
    </dgm:pt>
    <dgm:pt modelId="{500948C4-C535-44F4-95AC-6173BFF75A38}" type="parTrans" cxnId="{F41B12CB-AA18-41E4-8757-D270875B2989}">
      <dgm:prSet/>
      <dgm:spPr/>
      <dgm:t>
        <a:bodyPr/>
        <a:lstStyle/>
        <a:p>
          <a:endParaRPr lang="en-US"/>
        </a:p>
      </dgm:t>
    </dgm:pt>
    <dgm:pt modelId="{3A7F115C-A12B-44B9-920A-D5FC0A51D13F}" type="sibTrans" cxnId="{F41B12CB-AA18-41E4-8757-D270875B2989}">
      <dgm:prSet/>
      <dgm:spPr/>
      <dgm:t>
        <a:bodyPr/>
        <a:lstStyle/>
        <a:p>
          <a:endParaRPr lang="en-US"/>
        </a:p>
      </dgm:t>
    </dgm:pt>
    <dgm:pt modelId="{E90A5A4A-1956-4E06-A4E4-06EE61AD13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Using VNC server and receiver we can use the remote desktop on top of the raspberry pi</a:t>
          </a:r>
        </a:p>
      </dgm:t>
    </dgm:pt>
    <dgm:pt modelId="{087628C3-42AC-4687-B047-2979DA1240A8}" type="parTrans" cxnId="{7760E06E-C459-4210-A7DC-FF04E4C86EFA}">
      <dgm:prSet/>
      <dgm:spPr/>
      <dgm:t>
        <a:bodyPr/>
        <a:lstStyle/>
        <a:p>
          <a:endParaRPr lang="en-US"/>
        </a:p>
      </dgm:t>
    </dgm:pt>
    <dgm:pt modelId="{592F7D3A-E632-44BF-9877-0BD98C6CF394}" type="sibTrans" cxnId="{7760E06E-C459-4210-A7DC-FF04E4C86EFA}">
      <dgm:prSet/>
      <dgm:spPr/>
      <dgm:t>
        <a:bodyPr/>
        <a:lstStyle/>
        <a:p>
          <a:endParaRPr lang="en-US"/>
        </a:p>
      </dgm:t>
    </dgm:pt>
    <dgm:pt modelId="{84B39ED4-EC6D-4B01-A300-02134D7CA9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Face Detection Dataset</a:t>
          </a:r>
        </a:p>
      </dgm:t>
    </dgm:pt>
    <dgm:pt modelId="{925691D8-5638-45AE-BFCE-4AECCE99B485}" type="parTrans" cxnId="{5BB4AFD4-C887-427A-B3BB-1CF2CE589E85}">
      <dgm:prSet/>
      <dgm:spPr/>
      <dgm:t>
        <a:bodyPr/>
        <a:lstStyle/>
        <a:p>
          <a:endParaRPr lang="en-US"/>
        </a:p>
      </dgm:t>
    </dgm:pt>
    <dgm:pt modelId="{28E1682E-1776-472B-B59B-5887F6B5D882}" type="sibTrans" cxnId="{5BB4AFD4-C887-427A-B3BB-1CF2CE589E85}">
      <dgm:prSet/>
      <dgm:spPr/>
      <dgm:t>
        <a:bodyPr/>
        <a:lstStyle/>
        <a:p>
          <a:endParaRPr lang="en-US"/>
        </a:p>
      </dgm:t>
    </dgm:pt>
    <dgm:pt modelId="{00114943-47FE-44B8-A7E0-60E684AE7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first part of the program is to get the face that needs compared to the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videostream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7CCCA1-2CF0-44E3-831D-2B500634E96D}" type="parTrans" cxnId="{C26ECEC7-1ABA-47F9-B346-701BBD9C0CAC}">
      <dgm:prSet/>
      <dgm:spPr/>
      <dgm:t>
        <a:bodyPr/>
        <a:lstStyle/>
        <a:p>
          <a:endParaRPr lang="en-US"/>
        </a:p>
      </dgm:t>
    </dgm:pt>
    <dgm:pt modelId="{D6CAFF95-6376-4CB8-BCD6-DB09A9087C48}" type="sibTrans" cxnId="{C26ECEC7-1ABA-47F9-B346-701BBD9C0CAC}">
      <dgm:prSet/>
      <dgm:spPr/>
      <dgm:t>
        <a:bodyPr/>
        <a:lstStyle/>
        <a:p>
          <a:endParaRPr lang="en-US"/>
        </a:p>
      </dgm:t>
    </dgm:pt>
    <dgm:pt modelId="{7F2BD317-E1AB-40A7-880A-D4CBE0B3D3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OpenCV is used to detect the face and capture the images</a:t>
          </a:r>
        </a:p>
      </dgm:t>
    </dgm:pt>
    <dgm:pt modelId="{6AB1D632-FF6A-4B44-9920-AE9BD4AF8B8F}" type="parTrans" cxnId="{324DDF6A-1EE2-444F-A882-310B082FE312}">
      <dgm:prSet/>
      <dgm:spPr/>
      <dgm:t>
        <a:bodyPr/>
        <a:lstStyle/>
        <a:p>
          <a:endParaRPr lang="en-US"/>
        </a:p>
      </dgm:t>
    </dgm:pt>
    <dgm:pt modelId="{27116268-E770-4D14-817B-79895B98F7DD}" type="sibTrans" cxnId="{324DDF6A-1EE2-444F-A882-310B082FE312}">
      <dgm:prSet/>
      <dgm:spPr/>
      <dgm:t>
        <a:bodyPr/>
        <a:lstStyle/>
        <a:p>
          <a:endParaRPr lang="en-US"/>
        </a:p>
      </dgm:t>
    </dgm:pt>
    <dgm:pt modelId="{E0B3D226-EEFC-4A57-A3E6-F5BA87048A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Mission Planner</a:t>
          </a:r>
        </a:p>
      </dgm:t>
    </dgm:pt>
    <dgm:pt modelId="{6C25CC7D-C297-452C-A83B-D8D307B6511D}" type="parTrans" cxnId="{74471A41-FF51-4720-9E70-E874E059F75E}">
      <dgm:prSet/>
      <dgm:spPr/>
      <dgm:t>
        <a:bodyPr/>
        <a:lstStyle/>
        <a:p>
          <a:endParaRPr lang="en-US"/>
        </a:p>
      </dgm:t>
    </dgm:pt>
    <dgm:pt modelId="{18798321-E701-4511-A17E-BA43FAC39770}" type="sibTrans" cxnId="{74471A41-FF51-4720-9E70-E874E059F75E}">
      <dgm:prSet/>
      <dgm:spPr/>
      <dgm:t>
        <a:bodyPr/>
        <a:lstStyle/>
        <a:p>
          <a:endParaRPr lang="en-US"/>
        </a:p>
      </dgm:t>
    </dgm:pt>
    <dgm:pt modelId="{4707EF85-C939-432B-8FB0-821092C9E8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Mission Planner is a GUI software which is used to setup the flight controller</a:t>
          </a:r>
        </a:p>
      </dgm:t>
    </dgm:pt>
    <dgm:pt modelId="{132C0346-80ED-4FC4-AD33-44E492593146}" type="parTrans" cxnId="{19F54F36-867E-4E3F-A989-5D2B9A207BE8}">
      <dgm:prSet/>
      <dgm:spPr/>
      <dgm:t>
        <a:bodyPr/>
        <a:lstStyle/>
        <a:p>
          <a:endParaRPr lang="en-US"/>
        </a:p>
      </dgm:t>
    </dgm:pt>
    <dgm:pt modelId="{01EB3B1C-912F-4598-8B7A-BA235F75C576}" type="sibTrans" cxnId="{19F54F36-867E-4E3F-A989-5D2B9A207BE8}">
      <dgm:prSet/>
      <dgm:spPr/>
      <dgm:t>
        <a:bodyPr/>
        <a:lstStyle/>
        <a:p>
          <a:endParaRPr lang="en-US"/>
        </a:p>
      </dgm:t>
    </dgm:pt>
    <dgm:pt modelId="{9815459D-C4EB-43EC-841F-1D0BEA20FB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default values and parameters are setup during this part of the initialization</a:t>
          </a:r>
        </a:p>
      </dgm:t>
    </dgm:pt>
    <dgm:pt modelId="{E1433B7C-5EBC-41FD-B18F-123733310F66}" type="parTrans" cxnId="{F0F942E5-F847-4F04-9C68-B9F37467C301}">
      <dgm:prSet/>
      <dgm:spPr/>
      <dgm:t>
        <a:bodyPr/>
        <a:lstStyle/>
        <a:p>
          <a:endParaRPr lang="en-US"/>
        </a:p>
      </dgm:t>
    </dgm:pt>
    <dgm:pt modelId="{5F940AB3-ADFE-4111-AB70-0B9931B9F9BC}" type="sibTrans" cxnId="{F0F942E5-F847-4F04-9C68-B9F37467C301}">
      <dgm:prSet/>
      <dgm:spPr/>
      <dgm:t>
        <a:bodyPr/>
        <a:lstStyle/>
        <a:p>
          <a:endParaRPr lang="en-US"/>
        </a:p>
      </dgm:t>
    </dgm:pt>
    <dgm:pt modelId="{F49F56F7-9FEC-4969-9504-31F4C6C99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Only after the basic configuration the flight controller is mounted on the frame</a:t>
          </a:r>
        </a:p>
      </dgm:t>
    </dgm:pt>
    <dgm:pt modelId="{57A3684B-6ED2-4A17-A826-BE799E1DA320}" type="parTrans" cxnId="{BC182DB8-9DC1-4CA6-8080-D42E74F7556C}">
      <dgm:prSet/>
      <dgm:spPr/>
      <dgm:t>
        <a:bodyPr/>
        <a:lstStyle/>
        <a:p>
          <a:endParaRPr lang="en-US"/>
        </a:p>
      </dgm:t>
    </dgm:pt>
    <dgm:pt modelId="{41A4CE40-9B19-4851-B77E-03EC003BA697}" type="sibTrans" cxnId="{BC182DB8-9DC1-4CA6-8080-D42E74F7556C}">
      <dgm:prSet/>
      <dgm:spPr/>
      <dgm:t>
        <a:bodyPr/>
        <a:lstStyle/>
        <a:p>
          <a:endParaRPr lang="en-US"/>
        </a:p>
      </dgm:t>
    </dgm:pt>
    <dgm:pt modelId="{999652FF-B062-4BB3-B70F-9BEB6AE5C7BE}" type="pres">
      <dgm:prSet presAssocID="{AC363411-6771-4E78-AA4A-D9B626F7F330}" presName="root" presStyleCnt="0">
        <dgm:presLayoutVars>
          <dgm:dir/>
          <dgm:resizeHandles val="exact"/>
        </dgm:presLayoutVars>
      </dgm:prSet>
      <dgm:spPr/>
    </dgm:pt>
    <dgm:pt modelId="{D3561BBB-6C6D-440C-9841-61DE1E000150}" type="pres">
      <dgm:prSet presAssocID="{1007E3E8-A493-4D41-AD22-0753BE3E457C}" presName="compNode" presStyleCnt="0"/>
      <dgm:spPr/>
    </dgm:pt>
    <dgm:pt modelId="{BFF7D38B-DFD1-4F0A-80A8-45C6AF3D2B27}" type="pres">
      <dgm:prSet presAssocID="{1007E3E8-A493-4D41-AD22-0753BE3E45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FCCBDEF-F37E-4EDB-8C63-F8CC7B08D918}" type="pres">
      <dgm:prSet presAssocID="{1007E3E8-A493-4D41-AD22-0753BE3E457C}" presName="iconSpace" presStyleCnt="0"/>
      <dgm:spPr/>
    </dgm:pt>
    <dgm:pt modelId="{6AAF0100-24F8-4B30-9813-FFDCFA1F6AC1}" type="pres">
      <dgm:prSet presAssocID="{1007E3E8-A493-4D41-AD22-0753BE3E457C}" presName="parTx" presStyleLbl="revTx" presStyleIdx="0" presStyleCnt="6">
        <dgm:presLayoutVars>
          <dgm:chMax val="0"/>
          <dgm:chPref val="0"/>
        </dgm:presLayoutVars>
      </dgm:prSet>
      <dgm:spPr/>
    </dgm:pt>
    <dgm:pt modelId="{84BC4084-F3B7-4BEF-BDB6-2F0478946444}" type="pres">
      <dgm:prSet presAssocID="{1007E3E8-A493-4D41-AD22-0753BE3E457C}" presName="txSpace" presStyleCnt="0"/>
      <dgm:spPr/>
    </dgm:pt>
    <dgm:pt modelId="{23A3C11F-DC2A-47F4-94B7-39A32C593783}" type="pres">
      <dgm:prSet presAssocID="{1007E3E8-A493-4D41-AD22-0753BE3E457C}" presName="desTx" presStyleLbl="revTx" presStyleIdx="1" presStyleCnt="6">
        <dgm:presLayoutVars/>
      </dgm:prSet>
      <dgm:spPr/>
    </dgm:pt>
    <dgm:pt modelId="{8FCC7637-781D-4E1E-8D2C-90F3F4F208AA}" type="pres">
      <dgm:prSet presAssocID="{424EEC37-25C1-477C-87F7-820DE31817E4}" presName="sibTrans" presStyleCnt="0"/>
      <dgm:spPr/>
    </dgm:pt>
    <dgm:pt modelId="{9BCA24C0-E19A-4DD5-8C09-900B5D6DF5CE}" type="pres">
      <dgm:prSet presAssocID="{84B39ED4-EC6D-4B01-A300-02134D7CA97D}" presName="compNode" presStyleCnt="0"/>
      <dgm:spPr/>
    </dgm:pt>
    <dgm:pt modelId="{F3E6ED9A-C49B-431A-80A8-9C71858A98AC}" type="pres">
      <dgm:prSet presAssocID="{84B39ED4-EC6D-4B01-A300-02134D7CA9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B7CA14-9DE3-46C8-AF09-D7F7C7E91E8C}" type="pres">
      <dgm:prSet presAssocID="{84B39ED4-EC6D-4B01-A300-02134D7CA97D}" presName="iconSpace" presStyleCnt="0"/>
      <dgm:spPr/>
    </dgm:pt>
    <dgm:pt modelId="{2BC0C7A1-F610-43B6-B21E-CD80863D4F4F}" type="pres">
      <dgm:prSet presAssocID="{84B39ED4-EC6D-4B01-A300-02134D7CA97D}" presName="parTx" presStyleLbl="revTx" presStyleIdx="2" presStyleCnt="6">
        <dgm:presLayoutVars>
          <dgm:chMax val="0"/>
          <dgm:chPref val="0"/>
        </dgm:presLayoutVars>
      </dgm:prSet>
      <dgm:spPr/>
    </dgm:pt>
    <dgm:pt modelId="{FA6E666C-2093-4289-9CB4-0D59C4607520}" type="pres">
      <dgm:prSet presAssocID="{84B39ED4-EC6D-4B01-A300-02134D7CA97D}" presName="txSpace" presStyleCnt="0"/>
      <dgm:spPr/>
    </dgm:pt>
    <dgm:pt modelId="{7B2F4E66-FF09-4F12-B8D7-3E7E74FB1075}" type="pres">
      <dgm:prSet presAssocID="{84B39ED4-EC6D-4B01-A300-02134D7CA97D}" presName="desTx" presStyleLbl="revTx" presStyleIdx="3" presStyleCnt="6">
        <dgm:presLayoutVars/>
      </dgm:prSet>
      <dgm:spPr/>
    </dgm:pt>
    <dgm:pt modelId="{D1333728-AAE3-4C32-808F-7DFB051569A8}" type="pres">
      <dgm:prSet presAssocID="{28E1682E-1776-472B-B59B-5887F6B5D882}" presName="sibTrans" presStyleCnt="0"/>
      <dgm:spPr/>
    </dgm:pt>
    <dgm:pt modelId="{16E97CC3-E9DB-4808-BD04-56F64EA90789}" type="pres">
      <dgm:prSet presAssocID="{E0B3D226-EEFC-4A57-A3E6-F5BA87048A7F}" presName="compNode" presStyleCnt="0"/>
      <dgm:spPr/>
    </dgm:pt>
    <dgm:pt modelId="{C40626E8-89DD-4A94-9F22-AFC4A5372C85}" type="pres">
      <dgm:prSet presAssocID="{E0B3D226-EEFC-4A57-A3E6-F5BA87048A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4AC6B3E-CB94-4800-BD59-A3DBF2F375EA}" type="pres">
      <dgm:prSet presAssocID="{E0B3D226-EEFC-4A57-A3E6-F5BA87048A7F}" presName="iconSpace" presStyleCnt="0"/>
      <dgm:spPr/>
    </dgm:pt>
    <dgm:pt modelId="{ABCD5505-A998-4B94-8BBE-720EF8433BF7}" type="pres">
      <dgm:prSet presAssocID="{E0B3D226-EEFC-4A57-A3E6-F5BA87048A7F}" presName="parTx" presStyleLbl="revTx" presStyleIdx="4" presStyleCnt="6">
        <dgm:presLayoutVars>
          <dgm:chMax val="0"/>
          <dgm:chPref val="0"/>
        </dgm:presLayoutVars>
      </dgm:prSet>
      <dgm:spPr/>
    </dgm:pt>
    <dgm:pt modelId="{E170B5C1-7CA2-42AF-978D-0E0837313C60}" type="pres">
      <dgm:prSet presAssocID="{E0B3D226-EEFC-4A57-A3E6-F5BA87048A7F}" presName="txSpace" presStyleCnt="0"/>
      <dgm:spPr/>
    </dgm:pt>
    <dgm:pt modelId="{2B0F64A3-F465-403F-9CED-E7DD03976BA9}" type="pres">
      <dgm:prSet presAssocID="{E0B3D226-EEFC-4A57-A3E6-F5BA87048A7F}" presName="desTx" presStyleLbl="revTx" presStyleIdx="5" presStyleCnt="6">
        <dgm:presLayoutVars/>
      </dgm:prSet>
      <dgm:spPr/>
    </dgm:pt>
  </dgm:ptLst>
  <dgm:cxnLst>
    <dgm:cxn modelId="{6895B41D-C263-4232-B1D9-EC7E81F131F6}" type="presOf" srcId="{96A756F6-FD59-4C2C-8099-A68CD1802AA8}" destId="{23A3C11F-DC2A-47F4-94B7-39A32C593783}" srcOrd="0" destOrd="0" presId="urn:microsoft.com/office/officeart/2018/2/layout/IconLabelDescriptionList"/>
    <dgm:cxn modelId="{19F54F36-867E-4E3F-A989-5D2B9A207BE8}" srcId="{E0B3D226-EEFC-4A57-A3E6-F5BA87048A7F}" destId="{4707EF85-C939-432B-8FB0-821092C9E844}" srcOrd="0" destOrd="0" parTransId="{132C0346-80ED-4FC4-AD33-44E492593146}" sibTransId="{01EB3B1C-912F-4598-8B7A-BA235F75C576}"/>
    <dgm:cxn modelId="{74471A41-FF51-4720-9E70-E874E059F75E}" srcId="{AC363411-6771-4E78-AA4A-D9B626F7F330}" destId="{E0B3D226-EEFC-4A57-A3E6-F5BA87048A7F}" srcOrd="2" destOrd="0" parTransId="{6C25CC7D-C297-452C-A83B-D8D307B6511D}" sibTransId="{18798321-E701-4511-A17E-BA43FAC39770}"/>
    <dgm:cxn modelId="{324DDF6A-1EE2-444F-A882-310B082FE312}" srcId="{84B39ED4-EC6D-4B01-A300-02134D7CA97D}" destId="{7F2BD317-E1AB-40A7-880A-D4CBE0B3D385}" srcOrd="1" destOrd="0" parTransId="{6AB1D632-FF6A-4B44-9920-AE9BD4AF8B8F}" sibTransId="{27116268-E770-4D14-817B-79895B98F7DD}"/>
    <dgm:cxn modelId="{3FA43E6B-F581-4256-B05D-47F665131276}" type="presOf" srcId="{1007E3E8-A493-4D41-AD22-0753BE3E457C}" destId="{6AAF0100-24F8-4B30-9813-FFDCFA1F6AC1}" srcOrd="0" destOrd="0" presId="urn:microsoft.com/office/officeart/2018/2/layout/IconLabelDescriptionList"/>
    <dgm:cxn modelId="{9D03044E-6653-4C33-8CD4-7BA82C451D89}" type="presOf" srcId="{00114943-47FE-44B8-A7E0-60E684AE7ABE}" destId="{7B2F4E66-FF09-4F12-B8D7-3E7E74FB1075}" srcOrd="0" destOrd="0" presId="urn:microsoft.com/office/officeart/2018/2/layout/IconLabelDescriptionList"/>
    <dgm:cxn modelId="{7760E06E-C459-4210-A7DC-FF04E4C86EFA}" srcId="{1007E3E8-A493-4D41-AD22-0753BE3E457C}" destId="{E90A5A4A-1956-4E06-A4E4-06EE61AD13D0}" srcOrd="1" destOrd="0" parTransId="{087628C3-42AC-4687-B047-2979DA1240A8}" sibTransId="{592F7D3A-E632-44BF-9877-0BD98C6CF394}"/>
    <dgm:cxn modelId="{8A9A3D52-931E-4993-BA78-D92A7B0CE610}" type="presOf" srcId="{84B39ED4-EC6D-4B01-A300-02134D7CA97D}" destId="{2BC0C7A1-F610-43B6-B21E-CD80863D4F4F}" srcOrd="0" destOrd="0" presId="urn:microsoft.com/office/officeart/2018/2/layout/IconLabelDescriptionList"/>
    <dgm:cxn modelId="{5F4B71A9-4D92-4DA1-BC01-2EC1E88C44D0}" type="presOf" srcId="{E0B3D226-EEFC-4A57-A3E6-F5BA87048A7F}" destId="{ABCD5505-A998-4B94-8BBE-720EF8433BF7}" srcOrd="0" destOrd="0" presId="urn:microsoft.com/office/officeart/2018/2/layout/IconLabelDescriptionList"/>
    <dgm:cxn modelId="{E77C47B5-4A31-4DFD-80BD-F23AB106AB89}" type="presOf" srcId="{F49F56F7-9FEC-4969-9504-31F4C6C99A60}" destId="{2B0F64A3-F465-403F-9CED-E7DD03976BA9}" srcOrd="0" destOrd="2" presId="urn:microsoft.com/office/officeart/2018/2/layout/IconLabelDescriptionList"/>
    <dgm:cxn modelId="{2F5FB7B6-CBAD-415C-9520-C8F86B35BE83}" type="presOf" srcId="{7F2BD317-E1AB-40A7-880A-D4CBE0B3D385}" destId="{7B2F4E66-FF09-4F12-B8D7-3E7E74FB1075}" srcOrd="0" destOrd="1" presId="urn:microsoft.com/office/officeart/2018/2/layout/IconLabelDescriptionList"/>
    <dgm:cxn modelId="{BC182DB8-9DC1-4CA6-8080-D42E74F7556C}" srcId="{E0B3D226-EEFC-4A57-A3E6-F5BA87048A7F}" destId="{F49F56F7-9FEC-4969-9504-31F4C6C99A60}" srcOrd="2" destOrd="0" parTransId="{57A3684B-6ED2-4A17-A826-BE799E1DA320}" sibTransId="{41A4CE40-9B19-4851-B77E-03EC003BA697}"/>
    <dgm:cxn modelId="{444623B9-EE62-40F1-B9AB-DEAD29407E3A}" srcId="{AC363411-6771-4E78-AA4A-D9B626F7F330}" destId="{1007E3E8-A493-4D41-AD22-0753BE3E457C}" srcOrd="0" destOrd="0" parTransId="{A3048411-B810-47A7-854A-9EE336358065}" sibTransId="{424EEC37-25C1-477C-87F7-820DE31817E4}"/>
    <dgm:cxn modelId="{CBFC38C5-C363-4261-8B9B-2B418B8BEB63}" type="presOf" srcId="{9815459D-C4EB-43EC-841F-1D0BEA20FB62}" destId="{2B0F64A3-F465-403F-9CED-E7DD03976BA9}" srcOrd="0" destOrd="1" presId="urn:microsoft.com/office/officeart/2018/2/layout/IconLabelDescriptionList"/>
    <dgm:cxn modelId="{C26ECEC7-1ABA-47F9-B346-701BBD9C0CAC}" srcId="{84B39ED4-EC6D-4B01-A300-02134D7CA97D}" destId="{00114943-47FE-44B8-A7E0-60E684AE7ABE}" srcOrd="0" destOrd="0" parTransId="{857CCCA1-2CF0-44E3-831D-2B500634E96D}" sibTransId="{D6CAFF95-6376-4CB8-BCD6-DB09A9087C48}"/>
    <dgm:cxn modelId="{F41B12CB-AA18-41E4-8757-D270875B2989}" srcId="{1007E3E8-A493-4D41-AD22-0753BE3E457C}" destId="{96A756F6-FD59-4C2C-8099-A68CD1802AA8}" srcOrd="0" destOrd="0" parTransId="{500948C4-C535-44F4-95AC-6173BFF75A38}" sibTransId="{3A7F115C-A12B-44B9-920A-D5FC0A51D13F}"/>
    <dgm:cxn modelId="{5BB4AFD4-C887-427A-B3BB-1CF2CE589E85}" srcId="{AC363411-6771-4E78-AA4A-D9B626F7F330}" destId="{84B39ED4-EC6D-4B01-A300-02134D7CA97D}" srcOrd="1" destOrd="0" parTransId="{925691D8-5638-45AE-BFCE-4AECCE99B485}" sibTransId="{28E1682E-1776-472B-B59B-5887F6B5D882}"/>
    <dgm:cxn modelId="{21FA5FDA-4123-4A0A-95F7-5E03F543730B}" type="presOf" srcId="{E90A5A4A-1956-4E06-A4E4-06EE61AD13D0}" destId="{23A3C11F-DC2A-47F4-94B7-39A32C593783}" srcOrd="0" destOrd="1" presId="urn:microsoft.com/office/officeart/2018/2/layout/IconLabelDescriptionList"/>
    <dgm:cxn modelId="{79A136E1-43A2-4B90-99A5-A8E64BA21F71}" type="presOf" srcId="{4707EF85-C939-432B-8FB0-821092C9E844}" destId="{2B0F64A3-F465-403F-9CED-E7DD03976BA9}" srcOrd="0" destOrd="0" presId="urn:microsoft.com/office/officeart/2018/2/layout/IconLabelDescriptionList"/>
    <dgm:cxn modelId="{C8D17CE2-5066-4A9B-BEE8-724465A6CD36}" type="presOf" srcId="{AC363411-6771-4E78-AA4A-D9B626F7F330}" destId="{999652FF-B062-4BB3-B70F-9BEB6AE5C7BE}" srcOrd="0" destOrd="0" presId="urn:microsoft.com/office/officeart/2018/2/layout/IconLabelDescriptionList"/>
    <dgm:cxn modelId="{F0F942E5-F847-4F04-9C68-B9F37467C301}" srcId="{E0B3D226-EEFC-4A57-A3E6-F5BA87048A7F}" destId="{9815459D-C4EB-43EC-841F-1D0BEA20FB62}" srcOrd="1" destOrd="0" parTransId="{E1433B7C-5EBC-41FD-B18F-123733310F66}" sibTransId="{5F940AB3-ADFE-4111-AB70-0B9931B9F9BC}"/>
    <dgm:cxn modelId="{1F698762-2F2A-4485-BA6F-44A203681A4F}" type="presParOf" srcId="{999652FF-B062-4BB3-B70F-9BEB6AE5C7BE}" destId="{D3561BBB-6C6D-440C-9841-61DE1E000150}" srcOrd="0" destOrd="0" presId="urn:microsoft.com/office/officeart/2018/2/layout/IconLabelDescriptionList"/>
    <dgm:cxn modelId="{C701A04B-E3A8-4838-87A5-41EA30AF2809}" type="presParOf" srcId="{D3561BBB-6C6D-440C-9841-61DE1E000150}" destId="{BFF7D38B-DFD1-4F0A-80A8-45C6AF3D2B27}" srcOrd="0" destOrd="0" presId="urn:microsoft.com/office/officeart/2018/2/layout/IconLabelDescriptionList"/>
    <dgm:cxn modelId="{0EDBCEC5-04C0-4F7C-92A9-CDA7842F7092}" type="presParOf" srcId="{D3561BBB-6C6D-440C-9841-61DE1E000150}" destId="{FFCCBDEF-F37E-4EDB-8C63-F8CC7B08D918}" srcOrd="1" destOrd="0" presId="urn:microsoft.com/office/officeart/2018/2/layout/IconLabelDescriptionList"/>
    <dgm:cxn modelId="{56B69F03-F9BF-44F5-985D-CD9FF63EBB01}" type="presParOf" srcId="{D3561BBB-6C6D-440C-9841-61DE1E000150}" destId="{6AAF0100-24F8-4B30-9813-FFDCFA1F6AC1}" srcOrd="2" destOrd="0" presId="urn:microsoft.com/office/officeart/2018/2/layout/IconLabelDescriptionList"/>
    <dgm:cxn modelId="{C427914E-8305-4613-A46A-9CC6CBB4906A}" type="presParOf" srcId="{D3561BBB-6C6D-440C-9841-61DE1E000150}" destId="{84BC4084-F3B7-4BEF-BDB6-2F0478946444}" srcOrd="3" destOrd="0" presId="urn:microsoft.com/office/officeart/2018/2/layout/IconLabelDescriptionList"/>
    <dgm:cxn modelId="{F13C3805-0A36-4578-93A1-04E5E2038D0F}" type="presParOf" srcId="{D3561BBB-6C6D-440C-9841-61DE1E000150}" destId="{23A3C11F-DC2A-47F4-94B7-39A32C593783}" srcOrd="4" destOrd="0" presId="urn:microsoft.com/office/officeart/2018/2/layout/IconLabelDescriptionList"/>
    <dgm:cxn modelId="{08D2205C-4728-4BA1-96A3-2F6CC05B5FE2}" type="presParOf" srcId="{999652FF-B062-4BB3-B70F-9BEB6AE5C7BE}" destId="{8FCC7637-781D-4E1E-8D2C-90F3F4F208AA}" srcOrd="1" destOrd="0" presId="urn:microsoft.com/office/officeart/2018/2/layout/IconLabelDescriptionList"/>
    <dgm:cxn modelId="{221A5CC8-279F-4AA3-BC27-967361FD32CC}" type="presParOf" srcId="{999652FF-B062-4BB3-B70F-9BEB6AE5C7BE}" destId="{9BCA24C0-E19A-4DD5-8C09-900B5D6DF5CE}" srcOrd="2" destOrd="0" presId="urn:microsoft.com/office/officeart/2018/2/layout/IconLabelDescriptionList"/>
    <dgm:cxn modelId="{B7C973DA-9969-45C0-BF5E-2F336DBED869}" type="presParOf" srcId="{9BCA24C0-E19A-4DD5-8C09-900B5D6DF5CE}" destId="{F3E6ED9A-C49B-431A-80A8-9C71858A98AC}" srcOrd="0" destOrd="0" presId="urn:microsoft.com/office/officeart/2018/2/layout/IconLabelDescriptionList"/>
    <dgm:cxn modelId="{22BF5C85-50FD-4C15-B6AD-F16C55002501}" type="presParOf" srcId="{9BCA24C0-E19A-4DD5-8C09-900B5D6DF5CE}" destId="{FCB7CA14-9DE3-46C8-AF09-D7F7C7E91E8C}" srcOrd="1" destOrd="0" presId="urn:microsoft.com/office/officeart/2018/2/layout/IconLabelDescriptionList"/>
    <dgm:cxn modelId="{51513EAB-007C-4E8A-AD66-23743258B402}" type="presParOf" srcId="{9BCA24C0-E19A-4DD5-8C09-900B5D6DF5CE}" destId="{2BC0C7A1-F610-43B6-B21E-CD80863D4F4F}" srcOrd="2" destOrd="0" presId="urn:microsoft.com/office/officeart/2018/2/layout/IconLabelDescriptionList"/>
    <dgm:cxn modelId="{16253EED-EF97-48C7-9B84-F75093657AB1}" type="presParOf" srcId="{9BCA24C0-E19A-4DD5-8C09-900B5D6DF5CE}" destId="{FA6E666C-2093-4289-9CB4-0D59C4607520}" srcOrd="3" destOrd="0" presId="urn:microsoft.com/office/officeart/2018/2/layout/IconLabelDescriptionList"/>
    <dgm:cxn modelId="{0C85A05F-A4EC-4A66-8812-194927D1E120}" type="presParOf" srcId="{9BCA24C0-E19A-4DD5-8C09-900B5D6DF5CE}" destId="{7B2F4E66-FF09-4F12-B8D7-3E7E74FB1075}" srcOrd="4" destOrd="0" presId="urn:microsoft.com/office/officeart/2018/2/layout/IconLabelDescriptionList"/>
    <dgm:cxn modelId="{BCF89FD2-003D-4651-A6F0-E8343606F988}" type="presParOf" srcId="{999652FF-B062-4BB3-B70F-9BEB6AE5C7BE}" destId="{D1333728-AAE3-4C32-808F-7DFB051569A8}" srcOrd="3" destOrd="0" presId="urn:microsoft.com/office/officeart/2018/2/layout/IconLabelDescriptionList"/>
    <dgm:cxn modelId="{E0305AF2-5FB7-42EB-8BD5-9B5083089DEE}" type="presParOf" srcId="{999652FF-B062-4BB3-B70F-9BEB6AE5C7BE}" destId="{16E97CC3-E9DB-4808-BD04-56F64EA90789}" srcOrd="4" destOrd="0" presId="urn:microsoft.com/office/officeart/2018/2/layout/IconLabelDescriptionList"/>
    <dgm:cxn modelId="{D8E7E8E1-38D2-42D9-ACA7-E7502C5B6A36}" type="presParOf" srcId="{16E97CC3-E9DB-4808-BD04-56F64EA90789}" destId="{C40626E8-89DD-4A94-9F22-AFC4A5372C85}" srcOrd="0" destOrd="0" presId="urn:microsoft.com/office/officeart/2018/2/layout/IconLabelDescriptionList"/>
    <dgm:cxn modelId="{3C0223A2-E227-4B1F-9B43-DDEA30E90246}" type="presParOf" srcId="{16E97CC3-E9DB-4808-BD04-56F64EA90789}" destId="{E4AC6B3E-CB94-4800-BD59-A3DBF2F375EA}" srcOrd="1" destOrd="0" presId="urn:microsoft.com/office/officeart/2018/2/layout/IconLabelDescriptionList"/>
    <dgm:cxn modelId="{44EC5A7A-4E4B-4571-BD8F-772D7B03C10D}" type="presParOf" srcId="{16E97CC3-E9DB-4808-BD04-56F64EA90789}" destId="{ABCD5505-A998-4B94-8BBE-720EF8433BF7}" srcOrd="2" destOrd="0" presId="urn:microsoft.com/office/officeart/2018/2/layout/IconLabelDescriptionList"/>
    <dgm:cxn modelId="{48ABE850-995D-409C-8C34-BF5BEB0CD2C2}" type="presParOf" srcId="{16E97CC3-E9DB-4808-BD04-56F64EA90789}" destId="{E170B5C1-7CA2-42AF-978D-0E0837313C60}" srcOrd="3" destOrd="0" presId="urn:microsoft.com/office/officeart/2018/2/layout/IconLabelDescriptionList"/>
    <dgm:cxn modelId="{A720AABB-E507-4545-8E3C-A0D00AD7F9ED}" type="presParOf" srcId="{16E97CC3-E9DB-4808-BD04-56F64EA90789}" destId="{2B0F64A3-F465-403F-9CED-E7DD03976BA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7D38B-DFD1-4F0A-80A8-45C6AF3D2B27}">
      <dsp:nvSpPr>
        <dsp:cNvPr id="0" name=""/>
        <dsp:cNvSpPr/>
      </dsp:nvSpPr>
      <dsp:spPr>
        <a:xfrm>
          <a:off x="393" y="4787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F0100-24F8-4B30-9813-FFDCFA1F6AC1}">
      <dsp:nvSpPr>
        <dsp:cNvPr id="0" name=""/>
        <dsp:cNvSpPr/>
      </dsp:nvSpPr>
      <dsp:spPr>
        <a:xfrm>
          <a:off x="393" y="132942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Wi-Fi access point</a:t>
          </a:r>
        </a:p>
      </dsp:txBody>
      <dsp:txXfrm>
        <a:off x="393" y="1329427"/>
        <a:ext cx="3138750" cy="470812"/>
      </dsp:txXfrm>
    </dsp:sp>
    <dsp:sp modelId="{23A3C11F-DC2A-47F4-94B7-39A32C593783}">
      <dsp:nvSpPr>
        <dsp:cNvPr id="0" name=""/>
        <dsp:cNvSpPr/>
      </dsp:nvSpPr>
      <dsp:spPr>
        <a:xfrm>
          <a:off x="393" y="1885351"/>
          <a:ext cx="3138750" cy="241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Raspberry Pi has a Wi-Fi chip which can be used to connect to the network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Using VNC server and receiver we can use the remote desktop on top of the raspberry pi</a:t>
          </a:r>
        </a:p>
      </dsp:txBody>
      <dsp:txXfrm>
        <a:off x="393" y="1885351"/>
        <a:ext cx="3138750" cy="2418111"/>
      </dsp:txXfrm>
    </dsp:sp>
    <dsp:sp modelId="{F3E6ED9A-C49B-431A-80A8-9C71858A98AC}">
      <dsp:nvSpPr>
        <dsp:cNvPr id="0" name=""/>
        <dsp:cNvSpPr/>
      </dsp:nvSpPr>
      <dsp:spPr>
        <a:xfrm>
          <a:off x="3688425" y="4787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0C7A1-F610-43B6-B21E-CD80863D4F4F}">
      <dsp:nvSpPr>
        <dsp:cNvPr id="0" name=""/>
        <dsp:cNvSpPr/>
      </dsp:nvSpPr>
      <dsp:spPr>
        <a:xfrm>
          <a:off x="3688425" y="132942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Face Detection Dataset</a:t>
          </a:r>
        </a:p>
      </dsp:txBody>
      <dsp:txXfrm>
        <a:off x="3688425" y="1329427"/>
        <a:ext cx="3138750" cy="470812"/>
      </dsp:txXfrm>
    </dsp:sp>
    <dsp:sp modelId="{7B2F4E66-FF09-4F12-B8D7-3E7E74FB1075}">
      <dsp:nvSpPr>
        <dsp:cNvPr id="0" name=""/>
        <dsp:cNvSpPr/>
      </dsp:nvSpPr>
      <dsp:spPr>
        <a:xfrm>
          <a:off x="3688425" y="1885351"/>
          <a:ext cx="3138750" cy="241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first part of the program is to get the face that needs compared to the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videostream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OpenCV is used to detect the face and capture the images</a:t>
          </a:r>
        </a:p>
      </dsp:txBody>
      <dsp:txXfrm>
        <a:off x="3688425" y="1885351"/>
        <a:ext cx="3138750" cy="2418111"/>
      </dsp:txXfrm>
    </dsp:sp>
    <dsp:sp modelId="{C40626E8-89DD-4A94-9F22-AFC4A5372C85}">
      <dsp:nvSpPr>
        <dsp:cNvPr id="0" name=""/>
        <dsp:cNvSpPr/>
      </dsp:nvSpPr>
      <dsp:spPr>
        <a:xfrm>
          <a:off x="7376456" y="4787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D5505-A998-4B94-8BBE-720EF8433BF7}">
      <dsp:nvSpPr>
        <dsp:cNvPr id="0" name=""/>
        <dsp:cNvSpPr/>
      </dsp:nvSpPr>
      <dsp:spPr>
        <a:xfrm>
          <a:off x="7376456" y="132942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 Planner</a:t>
          </a:r>
        </a:p>
      </dsp:txBody>
      <dsp:txXfrm>
        <a:off x="7376456" y="1329427"/>
        <a:ext cx="3138750" cy="470812"/>
      </dsp:txXfrm>
    </dsp:sp>
    <dsp:sp modelId="{2B0F64A3-F465-403F-9CED-E7DD03976BA9}">
      <dsp:nvSpPr>
        <dsp:cNvPr id="0" name=""/>
        <dsp:cNvSpPr/>
      </dsp:nvSpPr>
      <dsp:spPr>
        <a:xfrm>
          <a:off x="7376456" y="1885351"/>
          <a:ext cx="3138750" cy="241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 Planner is a GUI software which is used to setup the flight controller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default values and parameters are setup during this part of the initialization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Only after the basic configuration the flight controller is mounted on the frame</a:t>
          </a:r>
        </a:p>
      </dsp:txBody>
      <dsp:txXfrm>
        <a:off x="7376456" y="1885351"/>
        <a:ext cx="3138750" cy="2418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A8C4-C2B6-4F29-8246-4820F09E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F965B-0567-4291-B219-B1A1C85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2648-E30F-4762-9F20-3985DF3C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5A5B8-A969-4B86-A8D8-C341E671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B191-76E3-4D64-B9F0-EB5B02E9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3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338B-948A-4CFE-81FD-87473864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1DEAD-D1C2-4C7A-9F96-9A268F434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1ADD-9817-4BD8-85CE-751FF842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D2265-DE70-440A-9E49-236EE14A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8F71-B488-48D6-B628-7C571F89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36017-20FD-46EC-B2B6-F53C1FDD4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E9DD1-FB5D-4C88-BA28-993CC7F4A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6E2C2-E835-40BA-A428-B6BF6B4C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92D32-E88F-4523-A3A6-D1AAD54A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5EA1-768A-4F07-AF17-0E92360A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4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BC3E-67D0-482E-B5BB-2AEB5980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3237-C6A7-4F9B-A57D-073C1AF5E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2EDB-2E60-4198-81F7-C46CDFF3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E1E2D-8774-40F8-A2AA-87260185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1061D-A259-42CB-82E6-43CDC329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E90B-7E4A-45D5-9924-981DA9EA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12292-B75B-4BFF-B0A7-692A5FA4C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2AD21-9B8E-4762-B31F-B4EF4CA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AD29-6BA5-42ED-8A83-249F0854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0E5A0-5FC3-4F7F-9536-255C2AB9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D12B-5A24-4AE1-9691-4D36FC34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5203-7DF7-4B0B-A831-7A5572226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ED1C0-98D3-4B1D-9584-EDE7EF4AF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27D23-AD19-41F2-8132-A6A01092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E5787-4C0F-4EDC-B8B8-154850CF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C5679-1FAD-42F1-9D77-6D25EF02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9BC1-195C-4A53-BFB3-6DB7A4B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050CA-F59A-492D-851F-DBE961416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15727-8382-49C5-A465-2466BA2EE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EB8BD-84DD-460C-BD15-1840043D3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A4404-2C25-4C02-8741-8DCA56FEE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05176-1308-4D05-AD16-FBC9E797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5A329-9467-44EE-B851-73C74B3C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6D243-2FE7-410E-8EC3-CFC92FE8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B706-8BC3-4091-871E-269B0B9C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70D29-A541-4716-930C-E39F54C5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E1EC4-5B54-4E9D-88D8-FB700524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3681E-AC25-4040-AC14-4A387251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9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F8CF6-D44C-4CCA-95BA-EB042691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E8A4-DE07-4308-8BA8-73E66B61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D29C4-3DD8-4FF5-8375-E579EAEB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5D1E-033E-42AC-82C1-24E5E650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0E01-7910-4B80-9B1D-FF1176F67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40AD-5CE9-4DB8-A5DE-EE27BE3F9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6BA62-5483-4A53-8557-5D142EF0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3DC-49FF-46D7-AB3B-E3FE367B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1C095-2648-40C3-A2FD-DACB8CF4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6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D44A-C525-4281-B47F-376376F0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22B46-E817-4041-B5A8-05AD64137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F380D-FB53-4E0B-9BFB-7FF43A7F3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C9085-EFF4-45F2-B345-4C81975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C3E4D-FD89-47B0-8880-53390D93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6ABBD-507D-423A-A658-4AD2E04F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67070-F9FE-4642-AA00-A56974AA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DD10A-8A18-4F76-9334-D13C3F04B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3DF33-16D1-4FF1-9D31-955CB11EC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13E4-BAF8-4985-8935-B2801990ADA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D41C-6A75-44E3-A2FC-BDE556464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C75DE-70CF-43FD-A016-098C8947C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3730B-4981-4232-B4FE-1D50DEC0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8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FaYEu2W_Pc" TargetMode="External"/><Relationship Id="rId2" Type="http://schemas.openxmlformats.org/officeDocument/2006/relationships/hyperlink" Target="https://www.youtube.com/watch?v=WMAaYnShTd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radar.com/news/best-dron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memicro.com/pic-microcontroller-tutorial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B811-16E5-46D0-A193-BA2C9C52D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t"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</a:rPr>
              <a:t>A QUADCOPTER BASED AUTO CAMERAMAN</a:t>
            </a:r>
            <a:br>
              <a:rPr lang="en-US" sz="4400" b="1" dirty="0">
                <a:latin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</a:rPr>
              <a:t>By,</a:t>
            </a:r>
            <a:br>
              <a:rPr lang="en-US" sz="2700" b="1" dirty="0">
                <a:latin typeface="Times New Roman" panose="02020603050405020304" pitchFamily="18" charset="0"/>
              </a:rPr>
            </a:br>
            <a:br>
              <a:rPr lang="en-US" sz="2700" b="1" dirty="0">
                <a:latin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</a:rPr>
              <a:t>DILIP RAJ RAMESH BABU, Graduate Student</a:t>
            </a:r>
            <a:endParaRPr 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63211-8EEA-4466-A535-A13A69E34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876058"/>
            <a:ext cx="5814646" cy="157554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,2020</a:t>
            </a: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Research Project Oral Defense</a:t>
            </a: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Chair: Dr. Xiaorong Zhang</a:t>
            </a: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Member: Dr. Hao Jiang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7D8FF-1560-4EA4-971C-842C7023E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3" y="5254522"/>
            <a:ext cx="4588799" cy="1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A6EEEC-D1C0-4FE8-B510-3DCBA45C4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47F7-53A3-49E1-9727-EB5D78DA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7" y="1913952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</a:t>
            </a:r>
            <a:r>
              <a:rPr lang="en-US" sz="3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Drones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C0E4A5-1462-4762-BE5D-787EAEC3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are used to capture footage that would make use of expensive helicopters and cranes, which makes cinematography easier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Amazon, UPS and DHL are in favor of drone delivery, where they can be used to deliver small packages and food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sensors, high-definition cameras and radars, rescue teams have access to a higher field of view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D528C-98B1-47C6-9C30-9C5916B6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37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79EB0-620E-48A4-B2E8-FD27DA285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3" r="1011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B115-2ADD-4F6B-8ED1-83A4CAB8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318327"/>
            <a:ext cx="4102608" cy="4461164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global commercial drone market size is valued at USD 5.80 billion with over 274,600 units sold in 2018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is anticipated to register CAGR of 56.5% during the forecast period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graph we can see the prediction of commercial use of drone in the U.S.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Filming and photography is expected to emerge as the maximum revenue generating segment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advent of UAV enables journalist to cover areas which human entry is prohibited</a:t>
            </a:r>
          </a:p>
          <a:p>
            <a:pPr marL="0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3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BDBF47-76B0-40E0-BDCB-EA417118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Drone Market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002-09BC-4B13-BCA5-BCC80B952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412802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global demand for fixed-wing drones is poised to expand at a CAGR of over 60%, which are commonly used for topographic surveys, aerial mapping, etc.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rotary blade/multirotor segment led the market in 2018 and is also projected to maintain dominance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accounted for the largest market share in terms of revenue in 2018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prominent companies are DJI, Parrot Drones SAS, Xiaomi, 3D robotics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3B363-9BBD-4245-910D-732A2D669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1" t="2518" r="11373" b="3092"/>
          <a:stretch/>
        </p:blipFill>
        <p:spPr>
          <a:xfrm>
            <a:off x="6379451" y="2494450"/>
            <a:ext cx="5172364" cy="33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21F46-7F7C-4E98-AE50-20DB6A26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anchor="b">
            <a:normAutofit/>
          </a:bodyPr>
          <a:lstStyle/>
          <a:p>
            <a:r>
              <a:rPr lang="en-US" sz="5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3425F-9FFD-4E6C-B7F9-CE9C6CD28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52"/>
          <a:stretch/>
        </p:blipFill>
        <p:spPr>
          <a:xfrm>
            <a:off x="7684008" y="1"/>
            <a:ext cx="4507992" cy="22402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398D-D028-4DBA-BD31-D943EB46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available in the market usually varies for people who are novice flyers to a pro drone enthusiast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DJI Mavic Air 2 is the best drone for almost all the people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Ryze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Tello is the most affordable drone which has a flight time of 12 minutes and 100m range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Parrot Anafi is a controller which has a camera resolution of 21MP and a battery size 2700mAh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810EF-D588-4CC6-AD2F-F15E5431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2"/>
          <a:stretch/>
        </p:blipFill>
        <p:spPr>
          <a:xfrm>
            <a:off x="7684008" y="2308860"/>
            <a:ext cx="4507992" cy="224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A3850-D9B7-4DD6-98D9-3BEC3E24D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21" b="7732"/>
          <a:stretch/>
        </p:blipFill>
        <p:spPr>
          <a:xfrm>
            <a:off x="7684008" y="4617720"/>
            <a:ext cx="4507992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4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065D3F1-1E0F-4BC6-9846-BCE0BCC9D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08790-66CC-456E-876A-94318E39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056" y="485192"/>
            <a:ext cx="3582955" cy="1885032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Product Research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FC9B-F784-4CE6-8BC7-C5B41AEAD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37" r="-2" b="10304"/>
          <a:stretch/>
        </p:blipFill>
        <p:spPr>
          <a:xfrm>
            <a:off x="1" y="7"/>
            <a:ext cx="7680960" cy="28204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74C2-7A4D-43AE-BA9D-2DFD7E50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943" y="3340361"/>
            <a:ext cx="5971402" cy="3190395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Apart from commercial uses, drones are also used by the military for surveillance, intelligence and reconnaissance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Lockheed Martin is the biggest aerospace and defense giants that supply drones to the US military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military successfully use the drones or UAVs in the war against Iraq and Afghanistan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drones are not only used for air surveillance but also for ground based tactical warfare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FAAB1-47CB-4452-A629-C39C5FBCB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8" r="15009" b="1"/>
          <a:stretch/>
        </p:blipFill>
        <p:spPr>
          <a:xfrm>
            <a:off x="7671072" y="2768742"/>
            <a:ext cx="4520928" cy="408925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7556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0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E2AAF0-013B-4CE7-BA21-34C842B8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F6CA-DD24-4459-95B1-400C9D9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 effects of large media personnel not entering a small space, quadcopter cameraman can be used to reduce manpower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be used to transmit camera data simultaneously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part of the proposed system is the face recognition module which detects the face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detected face is sent as the input to the raspberry pi using the telemetry ports of the flight controller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 turn pilots the quadcopter to follow the journalist</a:t>
            </a:r>
          </a:p>
        </p:txBody>
      </p:sp>
    </p:spTree>
    <p:extLst>
      <p:ext uri="{BB962C8B-B14F-4D97-AF65-F5344CB8AC3E}">
        <p14:creationId xmlns:p14="http://schemas.microsoft.com/office/powerpoint/2010/main" val="235028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24CC7-E48B-41F7-AFC5-16457ABE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Quadcopter Setup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D32F65-0D84-46F2-94F8-F84AB51D450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" b="2"/>
          <a:stretch/>
        </p:blipFill>
        <p:spPr>
          <a:xfrm>
            <a:off x="5800266" y="457208"/>
            <a:ext cx="5856068" cy="55649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33CED-DDD5-404E-8CBC-0F21ABB1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3"/>
            <a:ext cx="4284418" cy="1448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8DC75-F948-4829-B824-A7590423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6"/>
          <a:stretch/>
        </p:blipFill>
        <p:spPr>
          <a:xfrm>
            <a:off x="1155559" y="2265037"/>
            <a:ext cx="9889790" cy="39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55EC4-AEB4-4E13-A435-AC51E17C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800" b="1">
                <a:solidFill>
                  <a:srgbClr val="FFFFFF"/>
                </a:solidFill>
              </a:rPr>
              <a:t>Flowchart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D7CA99-9B6F-4B4B-9E84-9AE6A44B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4" y="468066"/>
            <a:ext cx="4747491" cy="5941879"/>
          </a:xfrm>
        </p:spPr>
      </p:pic>
    </p:spTree>
    <p:extLst>
      <p:ext uri="{BB962C8B-B14F-4D97-AF65-F5344CB8AC3E}">
        <p14:creationId xmlns:p14="http://schemas.microsoft.com/office/powerpoint/2010/main" val="417775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C78F5-ED47-4665-8B5A-1D5942E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Assembled Model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8A71E2-5B4C-4E84-80CF-7762D31AE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943" b="45494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111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E3849-9604-48A7-AD72-A994445D5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00536-0DAA-4D8F-867A-9C7EE057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quadcopter drone with an onboard microprocessor can be used to perform all the functionalities of a cameraman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These drones can be used to report events such as floods, protests, and wars without any casualties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project investigated the feasibility of using a quadcopter with an onboard processor, a camera and a Wi-Fi module to transmit streamlined video from the drone to a server</a:t>
            </a:r>
            <a:endParaRPr lang="en-US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 Arduino-based flight controller was developed, which communicates with a Raspberry Pi computer collecting and transmitting camera data</a:t>
            </a:r>
            <a:endParaRPr lang="en-US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88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dilip\AppData\Local\Microsoft\Windows\INetCache\Content.MSO\85DF2A76.tmp">
            <a:extLst>
              <a:ext uri="{FF2B5EF4-FFF2-40B4-BE49-F238E27FC236}">
                <a16:creationId xmlns:a16="http://schemas.microsoft.com/office/drawing/2014/main" id="{330EB67D-E9EA-49E4-B5D4-DFC6959C0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59" y="982364"/>
            <a:ext cx="2648371" cy="2648371"/>
          </a:xfrm>
          <a:prstGeom prst="rect">
            <a:avLst/>
          </a:prstGeom>
          <a:noFill/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70771-6373-45DE-A603-FF1445FA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Hardware Used</a:t>
            </a:r>
          </a:p>
        </p:txBody>
      </p:sp>
      <p:pic>
        <p:nvPicPr>
          <p:cNvPr id="4" name="Picture 3" descr="C:\Users\dilip\AppData\Local\Microsoft\Windows\INetCache\Content.MSO\A7A798A.tmp">
            <a:extLst>
              <a:ext uri="{FF2B5EF4-FFF2-40B4-BE49-F238E27FC236}">
                <a16:creationId xmlns:a16="http://schemas.microsoft.com/office/drawing/2014/main" id="{908DD7C3-ED0B-4D5A-8DF7-1FF5D3578F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1" y="1523280"/>
            <a:ext cx="2659472" cy="15665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4022B-012E-413F-AA9D-88ACE65DF5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0143" y="346048"/>
            <a:ext cx="2646677" cy="3921003"/>
          </a:xfrm>
          <a:prstGeom prst="rect">
            <a:avLst/>
          </a:prstGeom>
          <a:noFill/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:\Users\dilip\AppData\Local\Microsoft\Windows\INetCache\Content.MSO\ADCF8055.tmp">
            <a:extLst>
              <a:ext uri="{FF2B5EF4-FFF2-40B4-BE49-F238E27FC236}">
                <a16:creationId xmlns:a16="http://schemas.microsoft.com/office/drawing/2014/main" id="{D7402FD0-BED4-437E-A062-B32B74E5E1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5269" y="1318978"/>
            <a:ext cx="2648372" cy="2019770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40A362-BF2F-4368-B2F6-A9204D1332BA}"/>
              </a:ext>
            </a:extLst>
          </p:cNvPr>
          <p:cNvSpPr txBox="1"/>
          <p:nvPr/>
        </p:nvSpPr>
        <p:spPr>
          <a:xfrm>
            <a:off x="378068" y="4199492"/>
            <a:ext cx="24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E6797-1115-4BF7-B55D-C5F771985286}"/>
              </a:ext>
            </a:extLst>
          </p:cNvPr>
          <p:cNvSpPr txBox="1"/>
          <p:nvPr/>
        </p:nvSpPr>
        <p:spPr>
          <a:xfrm>
            <a:off x="3290143" y="4199782"/>
            <a:ext cx="24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Controller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5946-68DA-459B-8B46-8A616F2C9844}"/>
              </a:ext>
            </a:extLst>
          </p:cNvPr>
          <p:cNvSpPr txBox="1"/>
          <p:nvPr/>
        </p:nvSpPr>
        <p:spPr>
          <a:xfrm>
            <a:off x="6294341" y="4135349"/>
            <a:ext cx="24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FC521-8B77-45F6-9518-E475A311B6B9}"/>
              </a:ext>
            </a:extLst>
          </p:cNvPr>
          <p:cNvSpPr txBox="1"/>
          <p:nvPr/>
        </p:nvSpPr>
        <p:spPr>
          <a:xfrm>
            <a:off x="9225268" y="4156893"/>
            <a:ext cx="26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Speed Control</a:t>
            </a:r>
          </a:p>
        </p:txBody>
      </p:sp>
    </p:spTree>
    <p:extLst>
      <p:ext uri="{BB962C8B-B14F-4D97-AF65-F5344CB8AC3E}">
        <p14:creationId xmlns:p14="http://schemas.microsoft.com/office/powerpoint/2010/main" val="311234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1E30D96-207D-4DA5-BACA-968BAFFFFC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56859" y="1058159"/>
            <a:ext cx="2648371" cy="24967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2BEBE-C56B-4471-BED6-4C73C7C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</a:t>
            </a:r>
          </a:p>
        </p:txBody>
      </p:sp>
      <p:pic>
        <p:nvPicPr>
          <p:cNvPr id="4" name="Content Placeholder 3" descr="C:\Users\dilip\AppData\Local\Microsoft\Windows\INetCache\Content.MSO\EAD13A28.tmp">
            <a:extLst>
              <a:ext uri="{FF2B5EF4-FFF2-40B4-BE49-F238E27FC236}">
                <a16:creationId xmlns:a16="http://schemas.microsoft.com/office/drawing/2014/main" id="{061CF90A-6B53-429F-8DEB-71097D386B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1" y="1410317"/>
            <a:ext cx="2659472" cy="1792464"/>
          </a:xfrm>
          <a:prstGeom prst="rect">
            <a:avLst/>
          </a:prstGeom>
          <a:noFill/>
        </p:spPr>
      </p:pic>
      <p:pic>
        <p:nvPicPr>
          <p:cNvPr id="6" name="Picture 5" descr="C:\Users\dilip\AppData\Local\Microsoft\Windows\INetCache\Content.MSO\5CBAA2B.tmp">
            <a:extLst>
              <a:ext uri="{FF2B5EF4-FFF2-40B4-BE49-F238E27FC236}">
                <a16:creationId xmlns:a16="http://schemas.microsoft.com/office/drawing/2014/main" id="{43465D25-4DDD-431C-B3EB-23643E73071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0143" y="1046501"/>
            <a:ext cx="2646677" cy="2520096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dilip\AppData\Local\Microsoft\Windows\INetCache\Content.MSO\3745A56F.tmp">
            <a:extLst>
              <a:ext uri="{FF2B5EF4-FFF2-40B4-BE49-F238E27FC236}">
                <a16:creationId xmlns:a16="http://schemas.microsoft.com/office/drawing/2014/main" id="{A20CCAA9-33EB-47D4-B288-98C33398FB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5269" y="1309861"/>
            <a:ext cx="2648372" cy="2038005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0462F5-A392-4FAC-9655-9E3A0C6C49F5}"/>
              </a:ext>
            </a:extLst>
          </p:cNvPr>
          <p:cNvSpPr txBox="1"/>
          <p:nvPr/>
        </p:nvSpPr>
        <p:spPr>
          <a:xfrm>
            <a:off x="343577" y="4141094"/>
            <a:ext cx="26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E6F26-F536-44CB-86FA-B294158DA108}"/>
              </a:ext>
            </a:extLst>
          </p:cNvPr>
          <p:cNvSpPr txBox="1"/>
          <p:nvPr/>
        </p:nvSpPr>
        <p:spPr>
          <a:xfrm>
            <a:off x="3220631" y="4135349"/>
            <a:ext cx="26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C5139-3534-44D5-8B95-0AD0CA632A3D}"/>
              </a:ext>
            </a:extLst>
          </p:cNvPr>
          <p:cNvSpPr txBox="1"/>
          <p:nvPr/>
        </p:nvSpPr>
        <p:spPr>
          <a:xfrm>
            <a:off x="6368382" y="4146586"/>
            <a:ext cx="26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Module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608F00-0F4B-49C0-8D4D-0C5484200373}"/>
              </a:ext>
            </a:extLst>
          </p:cNvPr>
          <p:cNvSpPr txBox="1"/>
          <p:nvPr/>
        </p:nvSpPr>
        <p:spPr>
          <a:xfrm>
            <a:off x="9225268" y="4156893"/>
            <a:ext cx="26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26404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337C-46D1-4834-896C-D100A53F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D1A9D2-06A4-4EDA-BEAE-B1C512C2F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2122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52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D608-83C3-4F81-AC8E-281E3E54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 b="1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4F28C-FBE7-4E50-A418-7852ADAB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08" y="1010759"/>
            <a:ext cx="4229773" cy="1475743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C6AE69A-107A-47B4-992E-852ABFECD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use OpenCV to create a dataset of images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python script is used to open the raspberry pi camera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letter k is pressed to capture the frame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captured images are stored in the respective directories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datasets which are used to detect the face of the journalist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D213C-CB7B-4845-9371-FBE14D77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008" y="4375183"/>
            <a:ext cx="4229773" cy="7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2414-F6D8-4CF7-9EDE-D607BDFF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Planner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0C1A25-D69C-4A6B-845D-B0143455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225" r="1" b="735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7404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9239ED-3092-4712-AEF3-43CECDB27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F464-EFE8-46B1-9D1B-7610941F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Planner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4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3A315-2A24-4B77-A040-D718E412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41D6-1289-4284-AC92-C9D5BE0C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part of the working mechanism is for the Raspberry Pi Camera to get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OpenCV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then used to detect the face based of the dataset that is stored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quadcopter uses this frame to make sures that the drone always detects the face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3F7F1533-2A77-40B2-AD5C-7D5E4C6B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7" r="11866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3970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2546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9949D-8A06-4524-8D04-20AE3C05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Result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8D7D0-E491-4D65-90E1-EC42024BA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" r="2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9B8F-6553-4637-88CB-23E64D49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tests conducted to make sure that the flight does not lose command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failsafe set on the flight controller, and it make sures that the drone does not crash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GPS location is not set, then the flight controller cannot take off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battery goes below the pre-set value of 7V, the flight controller returns to land and starts beeping</a:t>
            </a:r>
          </a:p>
        </p:txBody>
      </p:sp>
    </p:spTree>
    <p:extLst>
      <p:ext uri="{BB962C8B-B14F-4D97-AF65-F5344CB8AC3E}">
        <p14:creationId xmlns:p14="http://schemas.microsoft.com/office/powerpoint/2010/main" val="135348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E44795-506A-42D6-9BB0-538799E7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C258-9C09-45F9-B01D-DCDEA57B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068" y="841247"/>
            <a:ext cx="6877878" cy="51206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couple of test runs were made, and the quadcopter had a few rough edges</a:t>
            </a:r>
          </a:p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battery test made sure that the drone stayed in the air for 25 minutes before it started beeping for low battery</a:t>
            </a:r>
          </a:p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test flight was conducted on campus 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https://www.youtube.com/watch?v=WMAaYnShTd4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video of the experiment is given below 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https://youtu.be/2FaYEu2W_Pc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9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ADEAA-EB4B-4925-B513-07482661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6F0B4-2EBC-4429-8786-F88C658E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quadcopter with face detection was implemented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was able to capture the face and stream the video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drone followed the journalist around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All the properties of the drone were satisfied, and it had a comfortable flight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B5F2F2-369C-47C7-B55E-B105C051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the drone smaller but embedding a flight controller with Raspberry Pi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flight time and reduced delay between frames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 and refined transmission of data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detection of face and following around</a:t>
            </a:r>
          </a:p>
        </p:txBody>
      </p:sp>
    </p:spTree>
    <p:extLst>
      <p:ext uri="{BB962C8B-B14F-4D97-AF65-F5344CB8AC3E}">
        <p14:creationId xmlns:p14="http://schemas.microsoft.com/office/powerpoint/2010/main" val="68112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7554138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18DAB-EE58-4DF9-A7E3-D08CA888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2" name="Rectangle 20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AEC6-22C2-4CA2-BC5B-7807F692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199" y="144379"/>
            <a:ext cx="5634789" cy="660132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drones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Rotor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VTOL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Rotor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Drones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 Market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Research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Implementation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Results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6639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E6C40-5C48-42DD-A6BB-BB543EE2A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2F38-DE39-44B8-AF0F-710B1F5CF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Kshetri, N., &amp; Rojas-Torres, D. (2018). The 2018 winter olympics: A showcase of technological advancement.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Professional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(2), 19-25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Jordan, B. R. (2015). A bird’s-eye view of geology: The use of micro drones/UAVs in geologic fieldwork and education. GSA today, 25(7), 50-52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Swider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M., &amp; Wilson, M. (2020, March 9). The best drone 2020: DJI, Parrot and more for beginners and pros. Retrieved April 16, 2020, from </a:t>
            </a:r>
            <a:r>
              <a:rPr lang="en-US" sz="20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https://www.techradar.com/news/best-drones</a:t>
            </a:r>
            <a:endParaRPr lang="en-US" sz="20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Sharkey, N. (2011). The automation and proliferation of military drones and the protection of civilians. Law, Innovation and Technology, 3(2), 229-240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11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9F341C5F-13DF-468F-B0D2-8CE320113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B4018-42C2-49D9-88F9-1CB7D1CE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19F5AC-CBD9-4F59-AED5-22BA24976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quadcopter is a type of helicopter with four rotors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also be programmed to be autonomous where they can run on their own.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small, easy to handle and has multiple functionalities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usage they can be commercial or personal or military. </a:t>
            </a:r>
          </a:p>
        </p:txBody>
      </p:sp>
    </p:spTree>
    <p:extLst>
      <p:ext uri="{BB962C8B-B14F-4D97-AF65-F5344CB8AC3E}">
        <p14:creationId xmlns:p14="http://schemas.microsoft.com/office/powerpoint/2010/main" val="22247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:\Users\dilip\AppData\Local\Microsoft\Windows\INetCache\Content.MSO\20541618.tmp">
            <a:extLst>
              <a:ext uri="{FF2B5EF4-FFF2-40B4-BE49-F238E27FC236}">
                <a16:creationId xmlns:a16="http://schemas.microsoft.com/office/drawing/2014/main" id="{74ACCC54-E99E-49A2-83B2-8EDA1FE7D9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3" r="1" b="11328"/>
          <a:stretch/>
        </p:blipFill>
        <p:spPr bwMode="auto"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6" name="Picture 5" descr="Image result for fixed wing hybrid vtol drone">
            <a:extLst>
              <a:ext uri="{FF2B5EF4-FFF2-40B4-BE49-F238E27FC236}">
                <a16:creationId xmlns:a16="http://schemas.microsoft.com/office/drawing/2014/main" id="{65ADF43B-F9A9-4073-A401-1F0ABFF9F1A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5" name="Picture 4" descr="Image result for multi rotor drones">
            <a:extLst>
              <a:ext uri="{FF2B5EF4-FFF2-40B4-BE49-F238E27FC236}">
                <a16:creationId xmlns:a16="http://schemas.microsoft.com/office/drawing/2014/main" id="{A2D1A924-1CA6-46C8-9C29-25579C13652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5" b="9290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22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7D53C-E035-47C1-910C-11B2BE6A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E729-73A6-4753-9179-F40089E9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types of drones based on the number of rotors and the way it takes off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Rotor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Rotor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VTOL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different drones each serve for different purposes.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4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2058-A5EE-4F1A-8B02-71002776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Rotor Drones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FAF18-358D-4065-AF57-7BCFD8569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0" b="1273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08797-67FE-4D39-B8C5-23E4F707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featured single rotor usually resembles a helicopter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name suggests, they only have one rotor which is used to control the entire structure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efficient in generating more thrust than the multi rotor components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they are not as stable as multi rotor drones and require more mechanical assistance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8427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571CA-466B-498E-A2C8-57BC56E9C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6" t="1908" r="2055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D0F3C-3C70-4B5C-B0AE-9688EEB8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VTOLs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2591-2075-442D-BA07-4304760BE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591306" cy="3207258"/>
          </a:xfrm>
        </p:spPr>
        <p:txBody>
          <a:bodyPr anchor="t"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VTOLs use the principle as airplanes, using wings to generate lift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VTOLs using fixed wing only need energy to keep moving forward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Wings are used to generate vertical lift and is useful for covering long distance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can stay up for 16 hours when power by gas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they can hover around one place and makes launching and landing quite problematic</a:t>
            </a:r>
          </a:p>
        </p:txBody>
      </p:sp>
    </p:spTree>
    <p:extLst>
      <p:ext uri="{BB962C8B-B14F-4D97-AF65-F5344CB8AC3E}">
        <p14:creationId xmlns:p14="http://schemas.microsoft.com/office/powerpoint/2010/main" val="269345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15FA9-8CCF-4921-8DF3-BAFDB8AF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9" r="2636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564CD-1FEB-412B-952E-B4B61596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Rotor Drones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F5C6EF-FD93-4391-8D4C-A1F3FBA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728928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most common type of drones for hobbyists and professionals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types of multi rotor drones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Rotor drones are used for aerial photography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drones can only stay airborne for usually 20-30 minutes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more rotors added, the lesser the flight time</a:t>
            </a:r>
          </a:p>
        </p:txBody>
      </p:sp>
    </p:spTree>
    <p:extLst>
      <p:ext uri="{BB962C8B-B14F-4D97-AF65-F5344CB8AC3E}">
        <p14:creationId xmlns:p14="http://schemas.microsoft.com/office/powerpoint/2010/main" val="191208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47F7-53A3-49E1-9727-EB5D78DA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</a:t>
            </a:r>
            <a:r>
              <a:rPr lang="en-US" sz="4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Drones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CAF76-3515-42B1-8675-771231F88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15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Microsoft Office PowerPoint</Application>
  <PresentationFormat>Widescreen</PresentationFormat>
  <Paragraphs>149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A QUADCOPTER BASED AUTO CAMERAMAN By,  DILIP RAJ RAMESH BABU, Graduate Student</vt:lpstr>
      <vt:lpstr>Abstract</vt:lpstr>
      <vt:lpstr>CONTENTS</vt:lpstr>
      <vt:lpstr>INTRODUCTION</vt:lpstr>
      <vt:lpstr>TYPES OF DRONES</vt:lpstr>
      <vt:lpstr>Single Rotor Drones</vt:lpstr>
      <vt:lpstr>Hybrid VTOLs</vt:lpstr>
      <vt:lpstr>Multi Rotor Drones</vt:lpstr>
      <vt:lpstr>Applications of Drones</vt:lpstr>
      <vt:lpstr>Applications of Drones</vt:lpstr>
      <vt:lpstr>Drone Market</vt:lpstr>
      <vt:lpstr>Drone Market</vt:lpstr>
      <vt:lpstr>Product Research</vt:lpstr>
      <vt:lpstr>Product Research</vt:lpstr>
      <vt:lpstr>Proposed System</vt:lpstr>
      <vt:lpstr>Quadcopter Setup</vt:lpstr>
      <vt:lpstr>Face Detection Module</vt:lpstr>
      <vt:lpstr>Flowchart</vt:lpstr>
      <vt:lpstr>Assembled Model</vt:lpstr>
      <vt:lpstr>Hardware Used</vt:lpstr>
      <vt:lpstr>Hardware used</vt:lpstr>
      <vt:lpstr>Software Implementation</vt:lpstr>
      <vt:lpstr>Face Detection Dataset</vt:lpstr>
      <vt:lpstr>Mission Planner</vt:lpstr>
      <vt:lpstr>Mission Planner</vt:lpstr>
      <vt:lpstr>Analysis and Result</vt:lpstr>
      <vt:lpstr>Analysis and Result</vt:lpstr>
      <vt:lpstr>Demonstration </vt:lpstr>
      <vt:lpstr>Conclusion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QUADCOPTER BASED AUTO CAMERAMAN By,  DILIP RAJ RAMESH BABU, Graduate Student</dc:title>
  <dc:creator>Dilip Raj</dc:creator>
  <cp:lastModifiedBy>Dilip Raj</cp:lastModifiedBy>
  <cp:revision>1</cp:revision>
  <dcterms:created xsi:type="dcterms:W3CDTF">2020-12-09T16:59:54Z</dcterms:created>
  <dcterms:modified xsi:type="dcterms:W3CDTF">2020-12-09T17:00:08Z</dcterms:modified>
</cp:coreProperties>
</file>